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Comfortaa SemiBold"/>
      <p:regular r:id="rId17"/>
      <p:bold r:id="rId18"/>
    </p:embeddedFont>
    <p:embeddedFont>
      <p:font typeface="Alegreya SemiBold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  <p:embeddedFont>
      <p:font typeface="Alegreya Medium"/>
      <p:regular r:id="rId27"/>
      <p:bold r:id="rId28"/>
      <p:italic r:id="rId29"/>
      <p:boldItalic r:id="rId30"/>
    </p:embeddedFont>
    <p:embeddedFont>
      <p:font typeface="Comfortaa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AD8AFF9-29EA-4EAC-9F8C-57BB7F7CFFD4}">
  <a:tblStyle styleId="{4AD8AFF9-29EA-4EAC-9F8C-57BB7F7CFFD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legreyaSemiBold-bold.fntdata"/><Relationship Id="rId22" Type="http://schemas.openxmlformats.org/officeDocument/2006/relationships/font" Target="fonts/AlegreyaSemiBold-boldItalic.fntdata"/><Relationship Id="rId21" Type="http://schemas.openxmlformats.org/officeDocument/2006/relationships/font" Target="fonts/AlegreyaSemiBold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8" Type="http://schemas.openxmlformats.org/officeDocument/2006/relationships/font" Target="fonts/AlegreyaMedium-bold.fntdata"/><Relationship Id="rId27" Type="http://schemas.openxmlformats.org/officeDocument/2006/relationships/font" Target="fonts/AlegreyaMedium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Alegreya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Comfortaa-regular.fntdata"/><Relationship Id="rId30" Type="http://schemas.openxmlformats.org/officeDocument/2006/relationships/font" Target="fonts/AlegreyaMedium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Comfortaa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ComfortaaSemiBold-regular.fntdata"/><Relationship Id="rId16" Type="http://schemas.openxmlformats.org/officeDocument/2006/relationships/slide" Target="slides/slide10.xml"/><Relationship Id="rId19" Type="http://schemas.openxmlformats.org/officeDocument/2006/relationships/font" Target="fonts/AlegreyaSemiBold-regular.fntdata"/><Relationship Id="rId18" Type="http://schemas.openxmlformats.org/officeDocument/2006/relationships/font" Target="fonts/Comfortaa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b67fc3a02_1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6b67fc3a02_1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6b65cee1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6b65cee1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8066af8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8066af8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6b65cee1f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6b65cee1f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6b67fc3a02_1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6b67fc3a02_1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6b67fc3a02_1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6b67fc3a02_1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6b67fc3a02_1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6b67fc3a02_1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b8066af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6b8066af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6b67fc3a02_1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6b67fc3a02_1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4.jp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7.jp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0" y="3948150"/>
            <a:ext cx="9144000" cy="1152900"/>
          </a:xfrm>
          <a:prstGeom prst="rect">
            <a:avLst/>
          </a:prstGeom>
          <a:solidFill>
            <a:srgbClr val="D9EAD3"/>
          </a:solidFill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407"/>
              <a:buFont typeface="Arial"/>
              <a:buNone/>
            </a:pPr>
            <a:r>
              <a:rPr lang="en" sz="2182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rPr>
              <a:t>Name of Implementing Agency</a:t>
            </a:r>
            <a:endParaRPr sz="2182">
              <a:solidFill>
                <a:schemeClr val="dk1"/>
              </a:solidFill>
              <a:latin typeface="Alegreya SemiBold"/>
              <a:ea typeface="Alegreya SemiBold"/>
              <a:cs typeface="Alegreya SemiBold"/>
              <a:sym typeface="Alegrey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72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rPr>
              <a:t>Shri Govind Gramin Wa Shahari Vikas Sanstha, Wardha</a:t>
            </a:r>
            <a:endParaRPr sz="2972">
              <a:solidFill>
                <a:schemeClr val="dk1"/>
              </a:solidFill>
              <a:latin typeface="Alegreya SemiBold"/>
              <a:ea typeface="Alegreya SemiBold"/>
              <a:cs typeface="Alegreya SemiBold"/>
              <a:sym typeface="Alegrey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85" u="sng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rPr>
              <a:t>Project Coordinator-A.K.Gupta Project Coordinator-Ex -Scientist, CSIR - CGCRI Khurja Center</a:t>
            </a:r>
            <a:endParaRPr sz="1885" u="sng">
              <a:solidFill>
                <a:schemeClr val="dk1"/>
              </a:solidFill>
              <a:latin typeface="Alegreya SemiBold"/>
              <a:ea typeface="Alegreya SemiBold"/>
              <a:cs typeface="Alegreya SemiBold"/>
              <a:sym typeface="Alegreya SemiBold"/>
            </a:endParaRPr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0" y="0"/>
            <a:ext cx="9144000" cy="2652600"/>
          </a:xfrm>
          <a:prstGeom prst="rect">
            <a:avLst/>
          </a:prstGeom>
          <a:solidFill>
            <a:srgbClr val="FFE599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780">
                <a:latin typeface="Alegreya SemiBold"/>
                <a:ea typeface="Alegreya SemiBold"/>
                <a:cs typeface="Alegreya SemiBold"/>
                <a:sym typeface="Alegreya SemiBold"/>
              </a:rPr>
              <a:t>Dissemination &amp; Demonstration </a:t>
            </a:r>
            <a:endParaRPr sz="4780">
              <a:latin typeface="Alegreya SemiBold"/>
              <a:ea typeface="Alegreya SemiBold"/>
              <a:cs typeface="Alegreya SemiBold"/>
              <a:sym typeface="Alegrey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780">
                <a:latin typeface="Alegreya SemiBold"/>
                <a:ea typeface="Alegreya SemiBold"/>
                <a:cs typeface="Alegreya SemiBold"/>
                <a:sym typeface="Alegreya SemiBold"/>
              </a:rPr>
              <a:t>of </a:t>
            </a:r>
            <a:endParaRPr sz="4780">
              <a:latin typeface="Alegreya SemiBold"/>
              <a:ea typeface="Alegreya SemiBold"/>
              <a:cs typeface="Alegreya SemiBold"/>
              <a:sym typeface="Alegrey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780">
                <a:latin typeface="Alegreya SemiBold"/>
                <a:ea typeface="Alegreya SemiBold"/>
                <a:cs typeface="Alegreya SemiBold"/>
                <a:sym typeface="Alegreya SemiBold"/>
              </a:rPr>
              <a:t>Eco-friendly Gas fired Kiln </a:t>
            </a:r>
            <a:endParaRPr sz="4780">
              <a:latin typeface="Alegreya SemiBold"/>
              <a:ea typeface="Alegreya SemiBold"/>
              <a:cs typeface="Alegreya SemiBold"/>
              <a:sym typeface="Alegrey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n" sz="2980">
                <a:latin typeface="Alegreya SemiBold"/>
                <a:ea typeface="Alegreya SemiBold"/>
                <a:cs typeface="Alegreya SemiBold"/>
                <a:sym typeface="Alegreya SemiBold"/>
              </a:rPr>
              <a:t>for Qualitative Cost-effective Production of Pottery Products</a:t>
            </a:r>
            <a:endParaRPr i="1" sz="2980">
              <a:latin typeface="Alegreya SemiBold"/>
              <a:ea typeface="Alegreya SemiBold"/>
              <a:cs typeface="Alegreya SemiBold"/>
              <a:sym typeface="Alegreya SemiBold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775" y="2763475"/>
            <a:ext cx="1006476" cy="100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8761" y="2763475"/>
            <a:ext cx="1006479" cy="10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0738" y="2763463"/>
            <a:ext cx="1006476" cy="100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0" y="1156100"/>
            <a:ext cx="9144000" cy="2831400"/>
          </a:xfrm>
          <a:prstGeom prst="rect">
            <a:avLst/>
          </a:prstGeom>
          <a:solidFill>
            <a:srgbClr val="FAC004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492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Thank You</a:t>
            </a:r>
            <a:endParaRPr b="1" sz="1492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0" y="0"/>
            <a:ext cx="9144000" cy="732000"/>
          </a:xfrm>
          <a:prstGeom prst="rect">
            <a:avLst/>
          </a:prstGeom>
          <a:solidFill>
            <a:srgbClr val="FAC004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82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Background</a:t>
            </a:r>
            <a:endParaRPr b="1" sz="482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0" y="732000"/>
            <a:ext cx="5709000" cy="44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omfortaa"/>
              <a:buChar char="●"/>
            </a:pPr>
            <a:r>
              <a:rPr b="1" lang="en" sz="1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Klin plays a very important role in the </a:t>
            </a:r>
            <a:r>
              <a:rPr b="1" lang="en" sz="1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pottery manufacturing  </a:t>
            </a:r>
            <a:r>
              <a:rPr b="1" lang="en" sz="1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process</a:t>
            </a:r>
            <a:endParaRPr b="1" sz="19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92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omfortaa"/>
              <a:buChar char="●"/>
            </a:pPr>
            <a:r>
              <a:rPr b="1" lang="en" sz="1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But the traditional Kilns are having </a:t>
            </a:r>
            <a:r>
              <a:rPr b="1" lang="en" sz="1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following</a:t>
            </a:r>
            <a:r>
              <a:rPr b="1" lang="en" sz="1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issues:</a:t>
            </a:r>
            <a:endParaRPr b="1" sz="19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655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mfortaa"/>
              <a:buChar char="○"/>
            </a:pPr>
            <a:r>
              <a:rPr b="1" lang="en" sz="17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Less </a:t>
            </a:r>
            <a:r>
              <a:rPr b="1" lang="en" sz="17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Efficiency</a:t>
            </a:r>
            <a:r>
              <a:rPr b="1" lang="en" sz="17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 sz="17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655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mfortaa"/>
              <a:buChar char="○"/>
            </a:pPr>
            <a:r>
              <a:rPr b="1" lang="en" sz="17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High Energy Consumption </a:t>
            </a:r>
            <a:endParaRPr b="1" sz="17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655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mfortaa"/>
              <a:buChar char="○"/>
            </a:pPr>
            <a:r>
              <a:rPr b="1" lang="en" sz="17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Negative Environmental Impact</a:t>
            </a:r>
            <a:endParaRPr b="1" sz="17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655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mfortaa"/>
              <a:buChar char="○"/>
            </a:pPr>
            <a:r>
              <a:rPr b="1" lang="en" sz="17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Issues in Quality Control and Consistency, etc.</a:t>
            </a:r>
            <a:endParaRPr b="1" sz="17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1538" y="732000"/>
            <a:ext cx="2331250" cy="174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1550" y="3048424"/>
            <a:ext cx="2331225" cy="20950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Google Shape;67;p14"/>
          <p:cNvCxnSpPr>
            <a:stCxn id="65" idx="2"/>
            <a:endCxn id="66" idx="0"/>
          </p:cNvCxnSpPr>
          <p:nvPr/>
        </p:nvCxnSpPr>
        <p:spPr>
          <a:xfrm>
            <a:off x="7437162" y="2480450"/>
            <a:ext cx="0" cy="5679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/>
        </p:nvSpPr>
        <p:spPr>
          <a:xfrm>
            <a:off x="0" y="732000"/>
            <a:ext cx="9144000" cy="44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●"/>
            </a:pPr>
            <a:r>
              <a:rPr b="1" lang="en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Dissemination and demonstration of Technology.</a:t>
            </a:r>
            <a:endParaRPr b="1"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●"/>
            </a:pPr>
            <a:r>
              <a:rPr b="1" lang="en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To reduce the drudgery of Rural Potters during loading, Unloading &amp; firing of the Traditional kilns, from hot environment around the kiln &amp; Air pollution problems during wood / dung / straw firing.</a:t>
            </a:r>
            <a:endParaRPr b="1"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●"/>
            </a:pPr>
            <a:r>
              <a:rPr b="1" lang="en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To enable higher temperature inside the kiln of around 850°C &amp; to achieve temperature uniformity inside the kiln for production of Stoneware terracotta resulting lower rejections in Comparison to their Existing traditional kilns. Also to increase cleanliness around the kiln.</a:t>
            </a:r>
            <a:endParaRPr b="1"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●"/>
            </a:pPr>
            <a:r>
              <a:rPr b="1" lang="en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To keep intact the inherent feelings of Potters and love towards Traditional kilns. And to increase cleanliness around the kiln. </a:t>
            </a:r>
            <a:endParaRPr b="1"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●"/>
            </a:pPr>
            <a:r>
              <a:rPr b="1" lang="en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Finally, the increase of living's standard.</a:t>
            </a:r>
            <a:endParaRPr b="1"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0" y="0"/>
            <a:ext cx="9144000" cy="732000"/>
          </a:xfrm>
          <a:prstGeom prst="rect">
            <a:avLst/>
          </a:prstGeom>
          <a:solidFill>
            <a:srgbClr val="FAC004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82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Objective of proposal</a:t>
            </a:r>
            <a:endParaRPr b="1" sz="482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0" y="0"/>
            <a:ext cx="9144000" cy="732000"/>
          </a:xfrm>
          <a:prstGeom prst="rect">
            <a:avLst/>
          </a:prstGeom>
          <a:solidFill>
            <a:srgbClr val="FAC004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82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New Technology Kiln</a:t>
            </a:r>
            <a:endParaRPr b="1" sz="482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0" l="17251" r="14882" t="8809"/>
          <a:stretch/>
        </p:blipFill>
        <p:spPr>
          <a:xfrm>
            <a:off x="2214151" y="754750"/>
            <a:ext cx="4715698" cy="35492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0" y="4003475"/>
            <a:ext cx="91440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With the help of S&amp;T, We have designed, developed &amp; tested 2 </a:t>
            </a:r>
            <a:r>
              <a:rPr b="1" lang="en" sz="1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different</a:t>
            </a:r>
            <a:r>
              <a:rPr b="1" lang="en" sz="1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Kilns using new technology</a:t>
            </a:r>
            <a:endParaRPr b="1" sz="19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0" y="1524212"/>
            <a:ext cx="2331225" cy="209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8749" y="1399725"/>
            <a:ext cx="2981217" cy="22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0" y="0"/>
            <a:ext cx="9144000" cy="646200"/>
          </a:xfrm>
          <a:prstGeom prst="rect">
            <a:avLst/>
          </a:prstGeom>
          <a:solidFill>
            <a:srgbClr val="FAC004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82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New Kiln’s Features</a:t>
            </a:r>
            <a:endParaRPr b="1" sz="382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122150" y="646200"/>
            <a:ext cx="6164400" cy="44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09550" lvl="0" marL="3429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"/>
              <a:buChar char="●"/>
            </a:pPr>
            <a:r>
              <a:rPr b="1" lang="en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Cost-effectiveness:</a:t>
            </a:r>
            <a:endParaRPr b="1" sz="15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09550" lvl="1" marL="8001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"/>
              <a:buChar char="○"/>
            </a:pPr>
            <a:r>
              <a:rPr lang="en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Kiln construction materials readily available at the district level.</a:t>
            </a:r>
            <a:endParaRPr sz="15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09550" lvl="1" marL="8001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"/>
              <a:buChar char="○"/>
            </a:pPr>
            <a:r>
              <a:rPr lang="en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Adoption of construction technology feasible for potters.</a:t>
            </a:r>
            <a:endParaRPr sz="15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09550" lvl="0" marL="3429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"/>
              <a:buChar char="●"/>
            </a:pPr>
            <a:r>
              <a:rPr b="1" lang="en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Ease of Use:</a:t>
            </a:r>
            <a:endParaRPr b="1" sz="15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09550" lvl="1" marL="8001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"/>
              <a:buChar char="○"/>
            </a:pPr>
            <a:r>
              <a:rPr lang="en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Simple and appropriate loading and operation of kiln by any family member.</a:t>
            </a:r>
            <a:endParaRPr sz="15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09550" lvl="1" marL="8001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"/>
              <a:buChar char="○"/>
            </a:pPr>
            <a:r>
              <a:rPr lang="en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Very low rejection rates due to user-friendly design.</a:t>
            </a:r>
            <a:endParaRPr sz="15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09550" lvl="0" marL="3429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"/>
              <a:buChar char="●"/>
            </a:pPr>
            <a:r>
              <a:rPr b="1" lang="en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Minimal </a:t>
            </a:r>
            <a:r>
              <a:rPr b="1" lang="en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Fuel</a:t>
            </a:r>
            <a:r>
              <a:rPr b="1" lang="en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Consumption:</a:t>
            </a:r>
            <a:endParaRPr b="1" sz="15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09550" lvl="1" marL="8001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"/>
              <a:buChar char="○"/>
            </a:pPr>
            <a:r>
              <a:rPr lang="en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Consumption of 8 to 10 kg of fuel for firing products.</a:t>
            </a:r>
            <a:endParaRPr sz="15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09550" lvl="0" marL="3429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"/>
              <a:buChar char="●"/>
            </a:pPr>
            <a:r>
              <a:rPr b="1" lang="en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Enhanced Thermal Efficiency:</a:t>
            </a:r>
            <a:endParaRPr b="1" sz="15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09550" lvl="1" marL="8001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"/>
              <a:buChar char="○"/>
            </a:pPr>
            <a:r>
              <a:rPr lang="en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Improvement in thermal efficiency from 8% to 19%.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709526" y="1117350"/>
            <a:ext cx="3586874" cy="27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idx="4294967295" type="title"/>
          </p:nvPr>
        </p:nvSpPr>
        <p:spPr>
          <a:xfrm>
            <a:off x="0" y="0"/>
            <a:ext cx="4048500" cy="5143500"/>
          </a:xfrm>
          <a:prstGeom prst="rect">
            <a:avLst/>
          </a:prstGeom>
          <a:solidFill>
            <a:srgbClr val="FAC004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592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Brick </a:t>
            </a:r>
            <a:endParaRPr b="1" sz="592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592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Kiln S</a:t>
            </a:r>
            <a:r>
              <a:rPr b="1" lang="en" sz="592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tructure </a:t>
            </a:r>
            <a:endParaRPr b="1" sz="592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95" name="Google Shape;95;p18"/>
          <p:cNvGrpSpPr/>
          <p:nvPr/>
        </p:nvGrpSpPr>
        <p:grpSpPr>
          <a:xfrm>
            <a:off x="4075542" y="91356"/>
            <a:ext cx="4992331" cy="4986616"/>
            <a:chOff x="1506644" y="411712"/>
            <a:chExt cx="4591916" cy="4653865"/>
          </a:xfrm>
        </p:grpSpPr>
        <p:sp>
          <p:nvSpPr>
            <p:cNvPr id="96" name="Google Shape;96;p18"/>
            <p:cNvSpPr/>
            <p:nvPr/>
          </p:nvSpPr>
          <p:spPr>
            <a:xfrm>
              <a:off x="1599114" y="411712"/>
              <a:ext cx="1945500" cy="285600"/>
            </a:xfrm>
            <a:prstGeom prst="roundRect">
              <a:avLst>
                <a:gd fmla="val 50000" name="adj"/>
              </a:avLst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Thermal Epoxy</a:t>
              </a:r>
              <a:endParaRPr sz="1200"/>
            </a:p>
          </p:txBody>
        </p:sp>
        <p:pic>
          <p:nvPicPr>
            <p:cNvPr id="97" name="Google Shape;97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60475" y="1312877"/>
              <a:ext cx="2071200" cy="3752700"/>
            </a:xfrm>
            <a:prstGeom prst="cube">
              <a:avLst>
                <a:gd fmla="val 80458" name="adj"/>
              </a:avLst>
            </a:prstGeom>
            <a:noFill/>
            <a:ln>
              <a:noFill/>
            </a:ln>
          </p:spPr>
        </p:pic>
        <p:pic>
          <p:nvPicPr>
            <p:cNvPr id="98" name="Google Shape;98;p18"/>
            <p:cNvPicPr preferRelativeResize="0"/>
            <p:nvPr/>
          </p:nvPicPr>
          <p:blipFill rotWithShape="1">
            <a:blip r:embed="rId4">
              <a:alphaModFix/>
            </a:blip>
            <a:srcRect b="0" l="6194" r="6185" t="0"/>
            <a:stretch/>
          </p:blipFill>
          <p:spPr>
            <a:xfrm>
              <a:off x="3243910" y="1155751"/>
              <a:ext cx="2071200" cy="3752700"/>
            </a:xfrm>
            <a:prstGeom prst="cube">
              <a:avLst>
                <a:gd fmla="val 83904" name="adj"/>
              </a:avLst>
            </a:prstGeom>
            <a:noFill/>
            <a:ln>
              <a:noFill/>
            </a:ln>
          </p:spPr>
        </p:pic>
        <p:sp>
          <p:nvSpPr>
            <p:cNvPr id="99" name="Google Shape;99;p18"/>
            <p:cNvSpPr/>
            <p:nvPr/>
          </p:nvSpPr>
          <p:spPr>
            <a:xfrm>
              <a:off x="1599117" y="933770"/>
              <a:ext cx="1945500" cy="285600"/>
            </a:xfrm>
            <a:prstGeom prst="roundRect">
              <a:avLst>
                <a:gd fmla="val 50000" name="adj"/>
              </a:avLst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5” thick Ceramic blanket</a:t>
              </a:r>
              <a:endParaRPr sz="1200"/>
            </a:p>
          </p:txBody>
        </p:sp>
        <p:sp>
          <p:nvSpPr>
            <p:cNvPr id="100" name="Google Shape;100;p18"/>
            <p:cNvSpPr/>
            <p:nvPr/>
          </p:nvSpPr>
          <p:spPr>
            <a:xfrm>
              <a:off x="1506644" y="1459911"/>
              <a:ext cx="1945500" cy="285600"/>
            </a:xfrm>
            <a:prstGeom prst="roundRect">
              <a:avLst>
                <a:gd fmla="val 50000" name="adj"/>
              </a:avLst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 9” thick Red clay bricks</a:t>
              </a:r>
              <a:endParaRPr sz="1200"/>
            </a:p>
          </p:txBody>
        </p:sp>
        <p:cxnSp>
          <p:nvCxnSpPr>
            <p:cNvPr id="101" name="Google Shape;101;p18"/>
            <p:cNvCxnSpPr>
              <a:stCxn id="98" idx="0"/>
              <a:endCxn id="99" idx="3"/>
            </p:cNvCxnSpPr>
            <p:nvPr/>
          </p:nvCxnSpPr>
          <p:spPr>
            <a:xfrm flipH="1" rot="5400000">
              <a:off x="4306920" y="314251"/>
              <a:ext cx="79200" cy="1603800"/>
            </a:xfrm>
            <a:prstGeom prst="curvedConnector2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02" name="Google Shape;102;p18"/>
            <p:cNvCxnSpPr>
              <a:stCxn id="97" idx="0"/>
              <a:endCxn id="100" idx="3"/>
            </p:cNvCxnSpPr>
            <p:nvPr/>
          </p:nvCxnSpPr>
          <p:spPr>
            <a:xfrm rot="5400000">
              <a:off x="3745798" y="1019177"/>
              <a:ext cx="289800" cy="877200"/>
            </a:xfrm>
            <a:prstGeom prst="curvedConnector4">
              <a:avLst>
                <a:gd fmla="val -17251" name="adj1"/>
                <a:gd fmla="val 62259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pic>
          <p:nvPicPr>
            <p:cNvPr id="103" name="Google Shape;103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63459" y="906715"/>
              <a:ext cx="2135100" cy="3620400"/>
            </a:xfrm>
            <a:prstGeom prst="cube">
              <a:avLst>
                <a:gd fmla="val 93097" name="adj"/>
              </a:avLst>
            </a:prstGeom>
            <a:noFill/>
            <a:ln>
              <a:noFill/>
            </a:ln>
          </p:spPr>
        </p:pic>
        <p:cxnSp>
          <p:nvCxnSpPr>
            <p:cNvPr id="104" name="Google Shape;104;p18"/>
            <p:cNvCxnSpPr>
              <a:stCxn id="103" idx="0"/>
              <a:endCxn id="96" idx="3"/>
            </p:cNvCxnSpPr>
            <p:nvPr/>
          </p:nvCxnSpPr>
          <p:spPr>
            <a:xfrm flipH="1" rot="5400000">
              <a:off x="4608566" y="-509585"/>
              <a:ext cx="352200" cy="2480400"/>
            </a:xfrm>
            <a:prstGeom prst="curvedConnector2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0" y="0"/>
            <a:ext cx="9144000" cy="519300"/>
          </a:xfrm>
          <a:prstGeom prst="rect">
            <a:avLst/>
          </a:prstGeom>
          <a:solidFill>
            <a:srgbClr val="FAC004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Kiln </a:t>
            </a:r>
            <a:r>
              <a:rPr b="1" lang="en" sz="302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Appearance</a:t>
            </a:r>
            <a:endParaRPr b="1" sz="302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 rotWithShape="1">
          <a:blip r:embed="rId3">
            <a:alphaModFix/>
          </a:blip>
          <a:srcRect b="0" l="0" r="10490" t="0"/>
          <a:stretch/>
        </p:blipFill>
        <p:spPr>
          <a:xfrm>
            <a:off x="401050" y="519300"/>
            <a:ext cx="3830650" cy="240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050" y="2986650"/>
            <a:ext cx="3830650" cy="215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302725" y="951050"/>
            <a:ext cx="4841275" cy="366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0" y="0"/>
            <a:ext cx="9144000" cy="519300"/>
          </a:xfrm>
          <a:prstGeom prst="rect">
            <a:avLst/>
          </a:prstGeom>
          <a:solidFill>
            <a:srgbClr val="FAC004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42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Technology Dissemination </a:t>
            </a:r>
            <a:r>
              <a:rPr b="1" lang="en" sz="342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Outcomes</a:t>
            </a:r>
            <a:endParaRPr b="1" sz="342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152400" y="519300"/>
            <a:ext cx="7320600" cy="46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09550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"/>
              <a:buChar char="●"/>
            </a:pPr>
            <a:r>
              <a:rPr b="1" lang="en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Increase in Rural Potter Earnings:</a:t>
            </a:r>
            <a:endParaRPr b="1" sz="15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03200" lvl="1" marL="8001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 SemiBold"/>
              <a:buChar char="○"/>
            </a:pPr>
            <a:r>
              <a:rPr lang="en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Potter's earnings increase by 20% because fewer pieces are rejected, and the quality of the pottery improves.</a:t>
            </a:r>
            <a:endParaRPr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209550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"/>
              <a:buChar char="●"/>
            </a:pPr>
            <a:r>
              <a:rPr b="1" lang="en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Boost in Demand:</a:t>
            </a:r>
            <a:endParaRPr b="1" sz="15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09550" lvl="1" marL="800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 SemiBold"/>
              <a:buChar char="○"/>
            </a:pPr>
            <a:r>
              <a:rPr lang="en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Better quality and reproducibility drive increased demand.</a:t>
            </a:r>
            <a:endParaRPr sz="15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209550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"/>
              <a:buChar char="●"/>
            </a:pPr>
            <a:r>
              <a:rPr b="1" lang="en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Environmentally Friendly Firing:</a:t>
            </a:r>
            <a:endParaRPr b="1" sz="15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03200" lvl="1" marL="800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 SemiBold"/>
              <a:buChar char="○"/>
            </a:pPr>
            <a:r>
              <a:rPr lang="en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Traditional furnaces banned in metropolitan areas, prompting closure of units.</a:t>
            </a:r>
            <a:endParaRPr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203200" lvl="1" marL="800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 SemiBold"/>
              <a:buChar char="○"/>
            </a:pPr>
            <a:r>
              <a:rPr lang="en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Urgent need for eco-friendly kilns to comply with regulations.</a:t>
            </a:r>
            <a:endParaRPr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209550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"/>
              <a:buChar char="●"/>
            </a:pPr>
            <a:r>
              <a:rPr b="1" lang="en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Reduction of Human Drudgery:</a:t>
            </a:r>
            <a:endParaRPr b="1" sz="15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09550" lvl="1" marL="800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 SemiBold"/>
              <a:buChar char="○"/>
            </a:pPr>
            <a:r>
              <a:rPr lang="en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Operational activities during kiln firing made less labor-intensive.</a:t>
            </a:r>
            <a:endParaRPr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209550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"/>
              <a:buChar char="●"/>
            </a:pPr>
            <a:r>
              <a:rPr b="1" lang="en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Easy Construction and Technology Mobilization:</a:t>
            </a:r>
            <a:endParaRPr b="1" sz="15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09550" lvl="1" marL="8001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 SemiBold"/>
              <a:buChar char="○"/>
            </a:pPr>
            <a:r>
              <a:rPr lang="en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Potters capable of constructing kilns after one demonstration.</a:t>
            </a:r>
            <a:endParaRPr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209550" lvl="1" marL="8001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 SemiBold"/>
              <a:buChar char="○"/>
            </a:pPr>
            <a:r>
              <a:rPr lang="en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Technology easily mobilized for widespread adoption.    </a:t>
            </a:r>
            <a:endParaRPr sz="15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3000" y="715212"/>
            <a:ext cx="1430525" cy="143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2988" y="2214750"/>
            <a:ext cx="1430525" cy="143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2988" y="3714263"/>
            <a:ext cx="1430525" cy="143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/>
        </p:nvSpPr>
        <p:spPr>
          <a:xfrm>
            <a:off x="1077550" y="519300"/>
            <a:ext cx="68790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15900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●"/>
            </a:pPr>
            <a:r>
              <a:rPr b="1" lang="en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Locations planned for Kiln </a:t>
            </a:r>
            <a:r>
              <a:rPr b="1" lang="en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Dissemination</a:t>
            </a:r>
            <a:r>
              <a:rPr b="1" lang="en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</a:t>
            </a:r>
            <a:endParaRPr b="1"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15900" lvl="1" marL="800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○"/>
            </a:pPr>
            <a:r>
              <a:rPr b="1" lang="en" sz="1600">
                <a:solidFill>
                  <a:schemeClr val="dk1"/>
                </a:solidFill>
                <a:highlight>
                  <a:srgbClr val="B6D7A8"/>
                </a:highlight>
                <a:latin typeface="Comfortaa"/>
                <a:ea typeface="Comfortaa"/>
                <a:cs typeface="Comfortaa"/>
                <a:sym typeface="Comfortaa"/>
              </a:rPr>
              <a:t>Dharavi Mumbai. </a:t>
            </a:r>
            <a:endParaRPr b="1" sz="1600">
              <a:solidFill>
                <a:schemeClr val="dk1"/>
              </a:solidFill>
              <a:highlight>
                <a:srgbClr val="B6D7A8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215900" lvl="1" marL="800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○"/>
            </a:pPr>
            <a:r>
              <a:rPr b="1" lang="en" sz="1600">
                <a:solidFill>
                  <a:schemeClr val="dk1"/>
                </a:solidFill>
                <a:highlight>
                  <a:srgbClr val="B6D7A8"/>
                </a:highlight>
                <a:latin typeface="Comfortaa"/>
                <a:ea typeface="Comfortaa"/>
                <a:cs typeface="Comfortaa"/>
                <a:sym typeface="Comfortaa"/>
              </a:rPr>
              <a:t>Varanasi UP. </a:t>
            </a:r>
            <a:endParaRPr b="1" sz="1600">
              <a:solidFill>
                <a:schemeClr val="dk1"/>
              </a:solidFill>
              <a:highlight>
                <a:srgbClr val="B6D7A8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215900" lvl="1" marL="800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○"/>
            </a:pPr>
            <a:r>
              <a:rPr b="1" lang="en" sz="1600">
                <a:solidFill>
                  <a:schemeClr val="dk1"/>
                </a:solidFill>
                <a:highlight>
                  <a:srgbClr val="B6D7A8"/>
                </a:highlight>
                <a:latin typeface="Comfortaa"/>
                <a:ea typeface="Comfortaa"/>
                <a:cs typeface="Comfortaa"/>
                <a:sym typeface="Comfortaa"/>
              </a:rPr>
              <a:t>Telangana.</a:t>
            </a:r>
            <a:endParaRPr b="1" sz="1600">
              <a:solidFill>
                <a:schemeClr val="dk1"/>
              </a:solidFill>
              <a:highlight>
                <a:srgbClr val="B6D7A8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215900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●"/>
            </a:pPr>
            <a:r>
              <a:rPr b="1" lang="en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Project Timeline:</a:t>
            </a:r>
            <a:endParaRPr b="1"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3326" y="421050"/>
            <a:ext cx="1910675" cy="191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>
            <p:ph type="title"/>
          </p:nvPr>
        </p:nvSpPr>
        <p:spPr>
          <a:xfrm>
            <a:off x="0" y="0"/>
            <a:ext cx="9144000" cy="519300"/>
          </a:xfrm>
          <a:prstGeom prst="rect">
            <a:avLst/>
          </a:prstGeom>
          <a:solidFill>
            <a:srgbClr val="FAC004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Technology Dissemination Location at KVIC units </a:t>
            </a:r>
            <a:endParaRPr b="1" sz="302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29" name="Google Shape;129;p21"/>
          <p:cNvGraphicFramePr/>
          <p:nvPr/>
        </p:nvGraphicFramePr>
        <p:xfrm>
          <a:off x="0" y="230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{4AD8AFF9-29EA-4EAC-9F8C-57BB7F7CFFD4}</a:tableStyleId>
              </a:tblPr>
              <a:tblGrid>
                <a:gridCol w="1476075"/>
                <a:gridCol w="7667925"/>
              </a:tblGrid>
              <a:tr h="450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Monthwise </a:t>
                      </a:r>
                      <a:endParaRPr b="1" sz="17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Activity</a:t>
                      </a:r>
                      <a:endParaRPr b="1" sz="17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621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1st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legreya Medium"/>
                          <a:ea typeface="Alegreya Medium"/>
                          <a:cs typeface="Alegreya Medium"/>
                          <a:sym typeface="Alegreya Medium"/>
                        </a:rPr>
                        <a:t>Survey of three selected Rural Pottery cluster in India Mumbai (Dharavi), Varanasi (UP). </a:t>
                      </a:r>
                      <a:r>
                        <a:rPr lang="en">
                          <a:latin typeface="Alegreya Medium"/>
                          <a:ea typeface="Alegreya Medium"/>
                          <a:cs typeface="Alegreya Medium"/>
                          <a:sym typeface="Alegreya Medium"/>
                        </a:rPr>
                        <a:t>Hyderabad</a:t>
                      </a:r>
                      <a:r>
                        <a:rPr lang="en">
                          <a:latin typeface="Alegreya Medium"/>
                          <a:ea typeface="Alegreya Medium"/>
                          <a:cs typeface="Alegreya Medium"/>
                          <a:sym typeface="Alegreya Medium"/>
                        </a:rPr>
                        <a:t> Telangana</a:t>
                      </a:r>
                      <a:endParaRPr>
                        <a:latin typeface="Alegreya Medium"/>
                        <a:ea typeface="Alegreya Medium"/>
                        <a:cs typeface="Alegreya Medium"/>
                        <a:sym typeface="Alegreya Medium"/>
                      </a:endParaRPr>
                    </a:p>
                  </a:txBody>
                  <a:tcPr marT="91425" marB="91425" marR="91425" marL="91425"/>
                </a:tc>
              </a:tr>
              <a:tr h="403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2nd to 4th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legreya Medium"/>
                          <a:ea typeface="Alegreya Medium"/>
                          <a:cs typeface="Alegreya Medium"/>
                          <a:sym typeface="Alegreya Medium"/>
                        </a:rPr>
                        <a:t>Arrangement of Materials for Kiln Constructional in respective clusters.</a:t>
                      </a:r>
                      <a:endParaRPr>
                        <a:latin typeface="Alegreya Medium"/>
                        <a:ea typeface="Alegreya Medium"/>
                        <a:cs typeface="Alegreya Medium"/>
                        <a:sym typeface="Alegreya Medium"/>
                      </a:endParaRPr>
                    </a:p>
                  </a:txBody>
                  <a:tcPr marT="91425" marB="91425" marR="91425" marL="91425"/>
                </a:tc>
              </a:tr>
              <a:tr h="403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5th to 9th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legreya Medium"/>
                          <a:ea typeface="Alegreya Medium"/>
                          <a:cs typeface="Alegreya Medium"/>
                          <a:sym typeface="Alegreya Medium"/>
                        </a:rPr>
                        <a:t>Construction &amp; Demonstration of kiln in respective three clusters in each month.</a:t>
                      </a:r>
                      <a:endParaRPr>
                        <a:latin typeface="Alegreya Medium"/>
                        <a:ea typeface="Alegreya Medium"/>
                        <a:cs typeface="Alegreya Medium"/>
                        <a:sym typeface="Alegreya Medium"/>
                      </a:endParaRPr>
                    </a:p>
                  </a:txBody>
                  <a:tcPr marT="91425" marB="91425" marR="91425" marL="91425"/>
                </a:tc>
              </a:tr>
              <a:tr h="403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10th to 11th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legreya Medium"/>
                          <a:ea typeface="Alegreya Medium"/>
                          <a:cs typeface="Alegreya Medium"/>
                          <a:sym typeface="Alegreya Medium"/>
                        </a:rPr>
                        <a:t>Follow up &amp; checkup of the problems if any and final demonstration of technology.</a:t>
                      </a:r>
                      <a:endParaRPr>
                        <a:latin typeface="Alegreya Medium"/>
                        <a:ea typeface="Alegreya Medium"/>
                        <a:cs typeface="Alegreya Medium"/>
                        <a:sym typeface="Alegreya Medium"/>
                      </a:endParaRPr>
                    </a:p>
                  </a:txBody>
                  <a:tcPr marT="91425" marB="91425" marR="91425" marL="91425"/>
                </a:tc>
              </a:tr>
              <a:tr h="403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12th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legreya Medium"/>
                          <a:ea typeface="Alegreya Medium"/>
                          <a:cs typeface="Alegreya Medium"/>
                          <a:sym typeface="Alegreya Medium"/>
                        </a:rPr>
                        <a:t>Preparation and submission of completion of Project Report.</a:t>
                      </a:r>
                      <a:endParaRPr>
                        <a:latin typeface="Alegreya Medium"/>
                        <a:ea typeface="Alegreya Medium"/>
                        <a:cs typeface="Alegreya Medium"/>
                        <a:sym typeface="Alegreya Medium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